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  <p:sldMasterId id="2147483663" r:id="rId3"/>
    <p:sldMasterId id="2147483675" r:id="rId4"/>
    <p:sldMasterId id="2147483687" r:id="rId5"/>
    <p:sldMasterId id="2147483699" r:id="rId6"/>
    <p:sldMasterId id="2147483711" r:id="rId7"/>
  </p:sldMasterIdLst>
  <p:notesMasterIdLst>
    <p:notesMasterId r:id="rId20"/>
  </p:notesMasterIdLst>
  <p:handoutMasterIdLst>
    <p:handoutMasterId r:id="rId21"/>
  </p:handoutMasterIdLst>
  <p:sldIdLst>
    <p:sldId id="256" r:id="rId8"/>
    <p:sldId id="280" r:id="rId9"/>
    <p:sldId id="281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79" r:id="rId19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9E"/>
    <a:srgbClr val="FFCCCC"/>
    <a:srgbClr val="000066"/>
    <a:srgbClr val="FF9999"/>
    <a:srgbClr val="FF5050"/>
    <a:srgbClr val="E6F3FE"/>
    <a:srgbClr val="CFE8FD"/>
    <a:srgbClr val="E4E4EC"/>
    <a:srgbClr val="003366"/>
    <a:srgbClr val="BAD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9645" autoAdjust="0"/>
  </p:normalViewPr>
  <p:slideViewPr>
    <p:cSldViewPr>
      <p:cViewPr varScale="1">
        <p:scale>
          <a:sx n="74" d="100"/>
          <a:sy n="74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09420868072004E-2"/>
          <c:y val="0.11280667115342032"/>
          <c:w val="0.93830175696457008"/>
          <c:h val="0.631117653594044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0.11369153442210971"/>
                  <c:y val="-6.28939212680624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320-450</a:t>
                    </a:r>
                    <a:r>
                      <a:rPr lang="ru-RU" baseline="0" dirty="0" smtClean="0"/>
                      <a:t> мин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1DF-4A5C-A6DB-0A8E82E5C986}"/>
                </c:ext>
                <c:ext xmlns:c15="http://schemas.microsoft.com/office/drawing/2012/chart" uri="{CE6537A1-D6FC-4f65-9D91-7224C49458BB}">
                  <c15:layout>
                    <c:manualLayout>
                      <c:w val="0.20704872593907167"/>
                      <c:h val="8.658147651805941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0656969251574255"/>
                  <c:y val="-5.2753437665815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130-250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минут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1DF-4A5C-A6DB-0A8E82E5C986}"/>
                </c:ext>
                <c:ext xmlns:c15="http://schemas.microsoft.com/office/drawing/2012/chart" uri="{CE6537A1-D6FC-4f65-9D91-7224C49458BB}">
                  <c15:layout>
                    <c:manualLayout>
                      <c:w val="0.11024354244194316"/>
                      <c:h val="0.200739672915610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450</c:v>
                </c:pt>
                <c:pt idx="1">
                  <c:v>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DF-4A5C-A6DB-0A8E82E5C9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6172392"/>
        <c:axId val="466162592"/>
      </c:barChart>
      <c:catAx>
        <c:axId val="466172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66162592"/>
        <c:crosses val="autoZero"/>
        <c:auto val="1"/>
        <c:lblAlgn val="ctr"/>
        <c:lblOffset val="100"/>
        <c:noMultiLvlLbl val="0"/>
      </c:catAx>
      <c:valAx>
        <c:axId val="46616259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66172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0.42933</cdr:x>
      <cdr:y>0.2601</cdr:y>
    </cdr:from>
    <cdr:to>
      <cdr:x>0.73145</cdr:x>
      <cdr:y>0.2601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="" xmlns:a16="http://schemas.microsoft.com/office/drawing/2014/main" id="{ECDD1C74-BCE0-4720-BB4D-1C776D0BAC74}"/>
            </a:ext>
          </a:extLst>
        </cdr:cNvPr>
        <cdr:cNvCxnSpPr/>
      </cdr:nvCxnSpPr>
      <cdr:spPr bwMode="auto">
        <a:xfrm xmlns:a="http://schemas.openxmlformats.org/drawingml/2006/main" flipH="1">
          <a:off x="1944216" y="720080"/>
          <a:ext cx="136814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0.69965</cdr:x>
      <cdr:y>0.28611</cdr:y>
    </cdr:from>
    <cdr:to>
      <cdr:x>0.72955</cdr:x>
      <cdr:y>0.59458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3168352" y="792088"/>
          <a:ext cx="135401" cy="85400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4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2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72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46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50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35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63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80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3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 smtClean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  <a:endParaRPr lang="ru-RU" sz="32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 smtClean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654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27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77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32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64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70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28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99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348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344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1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337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24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421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115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225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738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346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2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14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698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3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228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617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6816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944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004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862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449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495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250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248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35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783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322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556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360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981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789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852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4025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695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257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1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263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042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758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382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039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263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1326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04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811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4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4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9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11.07.2023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7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11.07.2023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3176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11.07.2023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4841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11.07.2023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8890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11.07.2023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701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11.07.2023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5860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C2F49C6-7B89-234F-8A53-0F8925D6B1D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11.07.2023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C813D2-8A68-DC49-AD38-D58CE1F92ECD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797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ZnKKqmLGS8dk3x21QZjqEVKIlxp_eM6j7U7fYdfqKTM/edit#gid=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9.xml"/><Relationship Id="rId4" Type="http://schemas.openxmlformats.org/officeDocument/2006/relationships/hyperlink" Target="https://docs.google.com/spreadsheets/d/1U8IX62Frz7_nypzYi03KFXzmtWmV2Slx6Rjh9bPqs48/edit#gid=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997163" cy="2246769"/>
          </a:xfrm>
        </p:spPr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</a:rPr>
              <a:t>«Оптимизация процесса составления отчетной документации через использование цифровых инструментов» </a:t>
            </a:r>
            <a:b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sz="2800" dirty="0">
              <a:solidFill>
                <a:srgbClr val="0033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51520" y="5949280"/>
            <a:ext cx="3024336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«СОШ №91»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Новокузнецк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9" y="825353"/>
            <a:ext cx="463282" cy="901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9609" y="187802"/>
            <a:ext cx="8182424" cy="9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3B4555"/>
                </a:solidFill>
                <a:latin typeface="Futura PT Bold" panose="020B0902020204020203" pitchFamily="34" charset="-52"/>
              </a:rPr>
              <a:t>Визуализация (фотографии «Было» – «Стало»)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ru-RU" sz="3078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73130" y="655462"/>
            <a:ext cx="4525729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43DBE48-A421-440B-8CD1-3AF23EF66071}"/>
              </a:ext>
            </a:extLst>
          </p:cNvPr>
          <p:cNvSpPr/>
          <p:nvPr/>
        </p:nvSpPr>
        <p:spPr>
          <a:xfrm>
            <a:off x="3563888" y="825353"/>
            <a:ext cx="2016224" cy="2977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Futura PT"/>
              </a:rPr>
              <a:t>«Стало»</a:t>
            </a:r>
          </a:p>
        </p:txBody>
      </p:sp>
      <p:sp>
        <p:nvSpPr>
          <p:cNvPr id="14" name="Прямоугольник 13">
            <a:hlinkClick r:id="rId3"/>
          </p:cNvPr>
          <p:cNvSpPr/>
          <p:nvPr/>
        </p:nvSpPr>
        <p:spPr>
          <a:xfrm>
            <a:off x="683569" y="1291527"/>
            <a:ext cx="7920882" cy="12013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Отчет педагогов МБОУ «СОШ №91»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hlinkClick r:id="rId4"/>
              </a:rPr>
              <a:t>https://docs.google.com/spreadsheets/d/1U8IX62Frz7_nypzYi03KFXzmtWmV2Slx6Rjh9bPqs48/edit#gid=0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838245"/>
              </p:ext>
            </p:extLst>
          </p:nvPr>
        </p:nvGraphicFramePr>
        <p:xfrm>
          <a:off x="683568" y="2661298"/>
          <a:ext cx="7920882" cy="3936052"/>
        </p:xfrm>
        <a:graphic>
          <a:graphicData uri="http://schemas.openxmlformats.org/drawingml/2006/table">
            <a:tbl>
              <a:tblPr/>
              <a:tblGrid>
                <a:gridCol w="1193153"/>
                <a:gridCol w="1913771"/>
                <a:gridCol w="962792"/>
                <a:gridCol w="927351"/>
                <a:gridCol w="1730662"/>
                <a:gridCol w="1193153"/>
              </a:tblGrid>
              <a:tr h="112962">
                <a:tc>
                  <a:txBody>
                    <a:bodyPr/>
                    <a:lstStyle/>
                    <a:p>
                      <a:pPr rtl="0" fontAlgn="b"/>
                      <a:endParaRPr lang="ru-RU" sz="500" dirty="0">
                        <a:effectLst/>
                      </a:endParaRP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500">
                        <a:effectLst/>
                      </a:endParaRP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500">
                        <a:effectLst/>
                      </a:endParaRP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500">
                        <a:effectLst/>
                      </a:endParaRP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500">
                        <a:effectLst/>
                      </a:endParaRP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500">
                        <a:effectLst/>
                      </a:endParaRP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92">
                <a:tc>
                  <a:txBody>
                    <a:bodyPr/>
                    <a:lstStyle/>
                    <a:p>
                      <a:pPr algn="ctr" rtl="0" fontAlgn="ctr"/>
                      <a:endParaRPr lang="ru-RU" sz="5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1">
                          <a:effectLst/>
                          <a:latin typeface="Times New Roman" panose="02020603050405020304" pitchFamily="18" charset="0"/>
                        </a:rPr>
                        <a:t>Название курсов, учебных семинаров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1">
                          <a:effectLst/>
                          <a:latin typeface="Times New Roman" panose="02020603050405020304" pitchFamily="18" charset="0"/>
                        </a:rPr>
                        <a:t>Кол-во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1">
                          <a:effectLst/>
                          <a:latin typeface="Times New Roman" panose="02020603050405020304" pitchFamily="18" charset="0"/>
                        </a:rPr>
                        <a:t>Дата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1">
                          <a:effectLst/>
                          <a:latin typeface="Times New Roman" panose="02020603050405020304" pitchFamily="18" charset="0"/>
                        </a:rPr>
                        <a:t>Место прохождения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1">
                          <a:effectLst/>
                          <a:latin typeface="Times New Roman" panose="02020603050405020304" pitchFamily="18" charset="0"/>
                        </a:rPr>
                        <a:t>№ удостоверения, свидетельства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Суетина Раида Джамаловна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ru-RU" sz="400" b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</a:rPr>
                        <a:t>"Преподавание учебного предмета "Физическая культура" в условиях реализации требований ФГОС НОО"</a:t>
                      </a:r>
                    </a:p>
                  </a:txBody>
                  <a:tcPr marL="10915" marR="10915" marT="7276" marB="7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 dirty="0">
                          <a:effectLst/>
                          <a:latin typeface="Times New Roman" panose="02020603050405020304" pitchFamily="18" charset="0"/>
                        </a:rPr>
                        <a:t>48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07.06-11.07.2022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ФГАОУ ДПО "Академия реализации государственной политики и профессионального развития работников образования Министерства просвещения РФ"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230000043397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Суетина Раида Джамаловна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«Разговоры о важном»: система работы классного руководителя (куратора)</a:t>
                      </a:r>
                    </a:p>
                  </a:txBody>
                  <a:tcPr marL="10915" marR="10915" marT="7276" marB="7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58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31.10-06.12.2022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ФГАОУ ДПО "Академия реализации государственной политики и профессионального развития работников образования Министерства просвещения РФ"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150000160985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97">
                <a:tc>
                  <a:txBody>
                    <a:bodyPr/>
                    <a:lstStyle/>
                    <a:p>
                      <a:pPr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Суетина Раида Джамаловна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"Коммуникации в образовании: профиль современного учителя"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36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19.12.22-16.01.23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"Учи.ру"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№ 004851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97">
                <a:tc>
                  <a:txBody>
                    <a:bodyPr/>
                    <a:lstStyle/>
                    <a:p>
                      <a:pPr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Суетина Раида Джамаловна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"Особенности введения и реализации обновлённого ФГОС ООО"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36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29.03-12.04.2023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"Инфоурок"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№ 500761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5">
                <a:tc>
                  <a:txBody>
                    <a:bodyPr/>
                    <a:lstStyle/>
                    <a:p>
                      <a:pPr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Суетина Раида Джамаловна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"Особенности введения и реализации обновлённого ФГОС СОО"</a:t>
                      </a:r>
                    </a:p>
                  </a:txBody>
                  <a:tcPr marL="10915" marR="10915" marT="7276" marB="7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36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29.03-12.04.2023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"Московский институт профессиональной переподготовки и повышения квалификации педагогов""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№ 41373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Берендеева Олеся Григорьевна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«Разговоры о важном»: система работы классного руководителя (куратора)</a:t>
                      </a:r>
                    </a:p>
                  </a:txBody>
                  <a:tcPr marL="10915" marR="10915" marT="7276" marB="7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58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31.10-06.12.2022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ФГАОУ ДПО "Академия реализации государственной политики и профессионального развития работников образования Министерства просвещения РФ"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5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332"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Берендеева Олеся Григорьевна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"Коммуникации в образовании: профиль современного учителя"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36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19.12.22-16.01.23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"Учи.ру"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№ 001817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5"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Берендеева Олеся Григорьевна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"Особенности введения и реализации обновлённого ФГОС ООО"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36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29.03-12.04.2023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"Московский институт профессиональной переподготовки и повышения квалификации педагогов""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№41026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5"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Берендеева Олеся Григорьевна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"Особенности введения и реализации обновлённого ФГОС НОО"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72 часа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15.01-1.02.23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"Московский институт профессиональной переподготовки и повышения квалификации педагогов""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№469444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5"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Берендеева Олеся Григорьевна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"Особенности введения и реализации обновлённого ФГОС СОО"</a:t>
                      </a:r>
                    </a:p>
                  </a:txBody>
                  <a:tcPr marL="10915" marR="10915" marT="7276" marB="7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36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29.03-12.04.2023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"Московский институт профессиональной переподготовки и повышения квалификации педагогов""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№501100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5"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Лаврик Наталья Николаевна 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"Особенности введения и реализации обновлённого ФГОС СОО"</a:t>
                      </a:r>
                    </a:p>
                  </a:txBody>
                  <a:tcPr marL="10915" marR="10915" marT="7276" marB="7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36 часов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29.03-12.04.2023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"Московский институт профессиональной переподготовки и повышения квалификации педагогов""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5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55"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Лаврик Наталья Николаевна 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"Особенности введения и реализации обновлённого ФГОС ООО"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36 часов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29.03.-12.04.23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"Московский институт профессиональной переподготовки и повышения квалификации педагогов""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ru-RU" sz="5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1"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Лаврик Наталья Николаевна 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Организация работы с обучающихся с ограниченными возможностями здоровья в контексте реализации обновлённых ФГОС НОО ИФГОС ООО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" b="0">
                          <a:effectLst/>
                          <a:latin typeface="Times New Roman" panose="02020603050405020304" pitchFamily="18" charset="0"/>
                        </a:rPr>
                        <a:t>72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15.01-1.02.23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400" b="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</a:rPr>
                        <a:t>ООО "Московский институт профессиональной переподготовки и повышения квалификации педагогов""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500" b="0">
                          <a:effectLst/>
                          <a:latin typeface="Times New Roman" panose="02020603050405020304" pitchFamily="18" charset="0"/>
                        </a:rPr>
                        <a:t>N469832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62"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Акимов Роман Владимирович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"Введение и реализация обновлённого ФГОС ООО"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500">
                          <a:effectLst/>
                        </a:rPr>
                        <a:t>72 часа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19.12.22 - 16.01.23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Муниципальное автономное образовательное учреждение дополнительного профессионального образования "Институт повышения квалификации" (МАОУ ДПО ИПК)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500">
                          <a:effectLst/>
                        </a:rPr>
                        <a:t>N420800175395; </a:t>
                      </a:r>
                      <a:r>
                        <a:rPr lang="ru-RU" sz="500">
                          <a:effectLst/>
                        </a:rPr>
                        <a:t>Регистр. номер: 25681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62"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Фирсова Татьяна Николаевна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«Разговоры о важном»: система работы классного руководителя (куратора)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58 часов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31.10.2022-06.12.2022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ФГАОУ ДПО "Академия реализации государственной политики и профессионального развития работников образования Министерства просвещения РФ"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№150000161058, у-259117/б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98"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Фирсова Татьяна Николаевна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"Методические особенности реализации учебного предмета "Основы религиозных культур и светской этики"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72часа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07.04.2023-26.05.2023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МАОУ ДПО "ИПК"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>
                          <a:effectLst/>
                        </a:rPr>
                        <a:t>420800176243, Рег.номер: 26500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Нифонтова Наталья Васильевна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«Разговоры о важном»: система работы классного руководителя (куратора)</a:t>
                      </a:r>
                    </a:p>
                  </a:txBody>
                  <a:tcPr marL="10915" marR="10915" marT="7276" marB="727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 dirty="0">
                          <a:effectLst/>
                          <a:latin typeface="Times New Roman" panose="02020603050405020304" pitchFamily="18" charset="0"/>
                        </a:rPr>
                        <a:t>58 часов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31.10-06.12.2022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ru-RU" sz="500" b="0">
                          <a:effectLst/>
                          <a:latin typeface="Times New Roman" panose="02020603050405020304" pitchFamily="18" charset="0"/>
                        </a:rPr>
                        <a:t>ФГАОУ ДПО "Академия реализации государственной политики и профессионального развития работников образования Министерства просвещения РФ"</a:t>
                      </a:r>
                    </a:p>
                  </a:txBody>
                  <a:tcPr marL="10915" marR="10915" marT="7276" marB="7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500" b="0" dirty="0">
                          <a:effectLst/>
                          <a:latin typeface="Times New Roman" panose="02020603050405020304" pitchFamily="18" charset="0"/>
                        </a:rPr>
                        <a:t>150000160765</a:t>
                      </a:r>
                    </a:p>
                  </a:txBody>
                  <a:tcPr marL="10915" marR="10915" marT="7276" marB="727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3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86700" cy="5760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rPr>
              <a:t>Результаты проекта.</a:t>
            </a:r>
            <a:br>
              <a:rPr lang="ru-RU" sz="3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217874"/>
              </p:ext>
            </p:extLst>
          </p:nvPr>
        </p:nvGraphicFramePr>
        <p:xfrm>
          <a:off x="628650" y="1124745"/>
          <a:ext cx="8191822" cy="5416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966"/>
                <a:gridCol w="3240360"/>
                <a:gridCol w="4464496"/>
              </a:tblGrid>
              <a:tr h="5040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15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</a:t>
                      </a:r>
                      <a:r>
                        <a:rPr lang="ru-RU" sz="1200" b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15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r>
                        <a:rPr lang="ru-RU" sz="1200" b="1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86995" lvl="0" indent="0" algn="just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заполнения электронного журнала классными руководителями, родителями (законными представителями)</a:t>
                      </a:r>
                    </a:p>
                    <a:p>
                      <a:pPr marL="63500" marR="86995" algn="just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58750" lvl="0" indent="0" algn="just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информации об электронных почтах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Работников, социальных сетях с целью передачи и сбора информации. </a:t>
                      </a:r>
                    </a:p>
                  </a:txBody>
                  <a:tcPr marL="0" marR="0" marT="0" marB="0"/>
                </a:tc>
              </a:tr>
              <a:tr h="714731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86995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рекомендации по совершенствованию документооборота.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58750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Регламент работы с документооборотом школы, внесение изменений в должностную инструкцию секретаря учебной части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601563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86995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Вводятся</a:t>
                      </a:r>
                      <a:r>
                        <a:rPr kumimoji="0" lang="ru-RU" sz="1200" b="0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сводные</a:t>
                      </a:r>
                      <a:r>
                        <a:rPr kumimoji="0" lang="ru-RU" sz="1200" b="0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отчетов,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гугл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документы.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58750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Понятность документов, их доступность, удобство для обработки</a:t>
                      </a:r>
                      <a:r>
                        <a:rPr kumimoji="0" lang="ru-RU" sz="1200" b="0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kumimoji="0" lang="ru-RU" sz="1200" b="0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отчетности</a:t>
                      </a:r>
                      <a:r>
                        <a:rPr kumimoji="0" lang="ru-RU" sz="12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2386002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86995" lvl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</a:t>
                      </a:r>
                      <a:r>
                        <a:rPr kumimoji="0" lang="ru-RU" sz="1200" b="0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  <a:r>
                        <a:rPr kumimoji="0" lang="ru-RU" sz="1200" b="0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kumimoji="0" lang="ru-RU" sz="1200" b="0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упорядочению</a:t>
                      </a:r>
                      <a:r>
                        <a:rPr kumimoji="0" lang="ru-RU" sz="1200" b="0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r>
                        <a:rPr kumimoji="0" lang="ru-RU" sz="1200" b="0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kumimoji="0" lang="ru-RU" sz="1200" b="0" i="0" u="none" strike="noStrike" kern="1200" cap="none" spc="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документами</a:t>
                      </a:r>
                      <a:r>
                        <a:rPr kumimoji="0" lang="ru-RU" sz="1200" b="0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отчетами через использование цифровых инструментов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5875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Семинары:</a:t>
                      </a:r>
                    </a:p>
                    <a:p>
                      <a:pPr marL="342900" marR="158750" lvl="0" indent="-34290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облачным технологиям</a:t>
                      </a:r>
                    </a:p>
                    <a:p>
                      <a:pPr marL="342900" marR="158750" lvl="0" indent="-34290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работе с Гугл – документом</a:t>
                      </a:r>
                    </a:p>
                    <a:p>
                      <a:pPr marL="342900" marR="158750" lvl="0" indent="-34290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гугл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-форм для внесения необходимой отчетной информации. Размещение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гугл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 на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гугл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диске (обеспечивает быстрый доступ).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совет на тему: «Внедрение в образовательную деятельность бережливых технологий, а именно электронный документооборот при составлении отчетной документации»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3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200800" cy="707886"/>
          </a:xfrm>
        </p:spPr>
        <p:txBody>
          <a:bodyPr/>
          <a:lstStyle/>
          <a:p>
            <a:r>
              <a:rPr lang="ru-RU" sz="4000" dirty="0" smtClean="0">
                <a:solidFill>
                  <a:srgbClr val="003366"/>
                </a:solidFill>
              </a:rPr>
              <a:t>Спасибо за внимание!</a:t>
            </a:r>
            <a:endParaRPr lang="ru-RU" sz="4000" dirty="0">
              <a:solidFill>
                <a:srgbClr val="0033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51520" y="5949280"/>
            <a:ext cx="3024336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«СОШ №91»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Новокузнецк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385" y="23563"/>
            <a:ext cx="6599242" cy="1101181"/>
          </a:xfrm>
        </p:spPr>
        <p:txBody>
          <a:bodyPr/>
          <a:lstStyle/>
          <a:p>
            <a:r>
              <a:rPr lang="ru-RU" dirty="0">
                <a:solidFill>
                  <a:srgbClr val="003366"/>
                </a:solidFill>
              </a:rPr>
              <a:t>Паспорт проекта </a:t>
            </a:r>
            <a:r>
              <a:rPr lang="ru-RU" sz="1600" dirty="0">
                <a:solidFill>
                  <a:srgbClr val="003366"/>
                </a:solidFill>
              </a:rPr>
              <a:t/>
            </a:r>
            <a:br>
              <a:rPr lang="ru-RU" sz="1600" dirty="0">
                <a:solidFill>
                  <a:srgbClr val="003366"/>
                </a:solidFill>
              </a:rPr>
            </a:b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«Оптимизация процесса составления отчетной документации </a:t>
            </a:r>
            <a:b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через использование цифровых инструментов» </a:t>
            </a:r>
            <a:b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892758"/>
              </p:ext>
            </p:extLst>
          </p:nvPr>
        </p:nvGraphicFramePr>
        <p:xfrm>
          <a:off x="179513" y="1124747"/>
          <a:ext cx="8712966" cy="560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033"/>
                <a:gridCol w="5980933"/>
              </a:tblGrid>
              <a:tr h="688273">
                <a:tc>
                  <a:txBody>
                    <a:bodyPr/>
                    <a:lstStyle/>
                    <a:p>
                      <a:pPr marL="139700">
                        <a:spcBef>
                          <a:spcPts val="109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</a:t>
                      </a:r>
                      <a:r>
                        <a:rPr lang="ru-RU" sz="1400" b="1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400" b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«Оптимизация процесса составления отчетной документации через использование цифровых инструментов»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675849">
                <a:tc>
                  <a:txBody>
                    <a:bodyPr/>
                    <a:lstStyle/>
                    <a:p>
                      <a:pPr marL="139700" marR="468630">
                        <a:lnSpc>
                          <a:spcPct val="115000"/>
                        </a:lnSpc>
                        <a:spcBef>
                          <a:spcPts val="10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Функциональный заказчик</a:t>
                      </a:r>
                      <a:r>
                        <a:rPr lang="ru-RU" sz="1400" b="1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  «Средняя общеобразовательная школа №91» (МБОУ «СОШ №91»)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0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499163">
                <a:tc>
                  <a:txBody>
                    <a:bodyPr/>
                    <a:lstStyle/>
                    <a:p>
                      <a:pPr marL="139700" marR="415290">
                        <a:lnSpc>
                          <a:spcPct val="115000"/>
                        </a:lnSpc>
                        <a:spcBef>
                          <a:spcPts val="10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за проект от</a:t>
                      </a:r>
                      <a:r>
                        <a:rPr lang="ru-RU" sz="1400" b="1" spc="-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spc="-29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«СОШ №91»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Титова Инна Леонидовна, school91_nvk@mail.ru</a:t>
                      </a:r>
                    </a:p>
                  </a:txBody>
                  <a:tcPr marL="0" marR="0" marT="0" marB="0"/>
                </a:tc>
              </a:tr>
              <a:tr h="155047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Описание</a:t>
                      </a:r>
                      <a:r>
                        <a:rPr lang="ru-RU" sz="1400" b="1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145" marR="424180" algn="just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Цель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проекта 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разработка,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1400" spc="35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основе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анализа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современных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подходов,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комплекса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мероприятий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совершенствованию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документационного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обеспечения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управления школой. Процесс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оптимизации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документооборота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предполагает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проектирование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оптимальных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документопотоков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маршрутов</a:t>
                      </a:r>
                      <a:r>
                        <a:rPr lang="ru-RU" sz="1400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документов.</a:t>
                      </a:r>
                    </a:p>
                    <a:p>
                      <a:pPr algn="just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 концу мая 2023 года сократить длительность процесса подготовки отчетной информации.</a:t>
                      </a:r>
                      <a:endParaRPr lang="ru-RU" sz="1400" dirty="0"/>
                    </a:p>
                  </a:txBody>
                  <a:tcPr/>
                </a:tc>
              </a:tr>
              <a:tr h="2130852">
                <a:tc>
                  <a:txBody>
                    <a:bodyPr/>
                    <a:lstStyle/>
                    <a:p>
                      <a:pPr marL="180340" marR="1568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Участники проекта</a:t>
                      </a:r>
                      <a:r>
                        <a:rPr lang="ru-RU" sz="1100" b="1" spc="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Администрация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подготовительной работы по организации электронного документооборота.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Информационная поддержка реализации проекта.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Укрепление материально-технической базы.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Педагогический коллектив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Учителя- предметники.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Координатор проекта: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организует разработку проекта и внесение в него необходимых изменений;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разрабатывает в пределах своих полномочий нормативные документы, необходимые для выполнения проекта;</a:t>
                      </a:r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организует мероприятия очередного этапа и механизма реализации проекта;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6492" y="188640"/>
            <a:ext cx="3467616" cy="584775"/>
          </a:xfrm>
        </p:spPr>
        <p:txBody>
          <a:bodyPr/>
          <a:lstStyle/>
          <a:p>
            <a:r>
              <a:rPr lang="ru-RU" dirty="0"/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878" y="961829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63" y="2256326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52" y="3284984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2277987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3314711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004467" y="1058283"/>
            <a:ext cx="68160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Титова И.Л. (заместитель директора по УВР)</a:t>
            </a:r>
          </a:p>
          <a:p>
            <a:pPr algn="l"/>
            <a:r>
              <a:rPr lang="ru-RU" sz="1400" b="1" dirty="0" smtClean="0">
                <a:solidFill>
                  <a:srgbClr val="002060"/>
                </a:solidFill>
              </a:rPr>
              <a:t>– </a:t>
            </a:r>
            <a:r>
              <a:rPr lang="ru-RU" sz="1400" b="1" dirty="0" smtClean="0">
                <a:solidFill>
                  <a:srgbClr val="002060"/>
                </a:solidFill>
              </a:rPr>
              <a:t>руководитель проекта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1796" y="2394841"/>
            <a:ext cx="360040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latin typeface="+mj-lt"/>
              </a:rPr>
              <a:t>Степанова Н.В., заместитель директора по     УВР</a:t>
            </a:r>
            <a:endParaRPr lang="ru-RU" sz="1400" b="1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0439" y="3431565"/>
            <a:ext cx="3600400" cy="56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Зайцева Т.А. , секретарь учебной части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20072" y="2394841"/>
            <a:ext cx="360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+mj-lt"/>
              </a:rPr>
              <a:t>Деменева Г.В., социальный педагог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77961" y="3583753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Батурина Ю.В.- учитель информатики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24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9" y="825353"/>
            <a:ext cx="463282" cy="901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2702" y="1080660"/>
            <a:ext cx="7938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3B4555"/>
                </a:solidFill>
                <a:latin typeface="Futura PT Bold" panose="020B0902020204020203" pitchFamily="34" charset="-52"/>
              </a:rPr>
              <a:t>Карта текущего состояния процесса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09136" y="1544462"/>
            <a:ext cx="4525729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520258" y="1786412"/>
            <a:ext cx="7985404" cy="1556852"/>
            <a:chOff x="520258" y="1786412"/>
            <a:chExt cx="7985404" cy="155685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20258" y="1958997"/>
              <a:ext cx="369701" cy="7983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Вход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89958" y="1786412"/>
              <a:ext cx="1184620" cy="985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dirty="0">
                  <a:solidFill>
                    <a:prstClr val="black"/>
                  </a:solidFill>
                </a:rPr>
                <a:t>Разработка формы для отчетной документации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055285" y="2048975"/>
              <a:ext cx="450377" cy="8093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Выход</a:t>
              </a: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36947" y="2352733"/>
              <a:ext cx="269771" cy="155462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8452" y="2338571"/>
              <a:ext cx="269771" cy="155462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74578" y="2294483"/>
              <a:ext cx="269771" cy="155462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4197" y="2372121"/>
              <a:ext cx="269771" cy="155462"/>
            </a:xfrm>
            <a:prstGeom prst="rect">
              <a:avLst/>
            </a:prstGeom>
          </p:spPr>
        </p:pic>
        <p:sp>
          <p:nvSpPr>
            <p:cNvPr id="24" name="Прямоугольник 23"/>
            <p:cNvSpPr/>
            <p:nvPr/>
          </p:nvSpPr>
          <p:spPr>
            <a:xfrm>
              <a:off x="2379621" y="1817264"/>
              <a:ext cx="1178988" cy="98168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dirty="0">
                  <a:solidFill>
                    <a:prstClr val="black"/>
                  </a:solidFill>
                </a:rPr>
                <a:t>Передача формы для отчетной документации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904183" y="1817264"/>
              <a:ext cx="1092698" cy="102593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dirty="0">
                  <a:solidFill>
                    <a:prstClr val="black"/>
                  </a:solidFill>
                </a:rPr>
                <a:t>Получение информации, извлечение, сохранение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342453" y="1817264"/>
              <a:ext cx="1223748" cy="102351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black"/>
                  </a:solidFill>
                </a:rPr>
                <a:t>Проверка отчетной документации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911774" y="1817264"/>
              <a:ext cx="1115705" cy="102351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black"/>
                  </a:solidFill>
                </a:rPr>
                <a:t>Занесение в общую таблицу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888490" y="2785433"/>
              <a:ext cx="1186088" cy="5578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30-40 мин</a:t>
              </a:r>
              <a:r>
                <a:rPr lang="ru-RU" dirty="0">
                  <a:solidFill>
                    <a:prstClr val="white"/>
                  </a:solidFill>
                </a:rPr>
                <a:t>.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385898" y="2827460"/>
              <a:ext cx="1178988" cy="5158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10-20 </a:t>
              </a:r>
              <a:r>
                <a:rPr lang="ru-RU" dirty="0">
                  <a:solidFill>
                    <a:prstClr val="white"/>
                  </a:solidFill>
                </a:rPr>
                <a:t>мин.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904182" y="2871349"/>
              <a:ext cx="1092698" cy="471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100 -120мин</a:t>
              </a:r>
              <a:r>
                <a:rPr lang="ru-RU" dirty="0">
                  <a:solidFill>
                    <a:prstClr val="white"/>
                  </a:solidFill>
                </a:rPr>
                <a:t>.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342454" y="2871349"/>
              <a:ext cx="1235942" cy="471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90-140 </a:t>
              </a:r>
              <a:r>
                <a:rPr lang="ru-RU" dirty="0">
                  <a:solidFill>
                    <a:prstClr val="white"/>
                  </a:solidFill>
                </a:rPr>
                <a:t>мин.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911774" y="2858288"/>
              <a:ext cx="1115705" cy="4849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90-130 </a:t>
              </a:r>
              <a:r>
                <a:rPr lang="ru-RU" dirty="0">
                  <a:solidFill>
                    <a:prstClr val="white"/>
                  </a:solidFill>
                </a:rPr>
                <a:t>мин.</a:t>
              </a: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3193946" y="3451146"/>
            <a:ext cx="3029433" cy="58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solidFill>
                  <a:prstClr val="white"/>
                </a:solidFill>
              </a:rPr>
              <a:t>ИТОГО: </a:t>
            </a:r>
            <a:r>
              <a:rPr lang="ru-RU" sz="2100" dirty="0" smtClean="0">
                <a:solidFill>
                  <a:prstClr val="white"/>
                </a:solidFill>
              </a:rPr>
              <a:t>320 -450 мин</a:t>
            </a:r>
            <a:r>
              <a:rPr lang="ru-RU" sz="2100" dirty="0">
                <a:solidFill>
                  <a:prstClr val="white"/>
                </a:solidFill>
              </a:rPr>
              <a:t>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257499"/>
              </p:ext>
            </p:extLst>
          </p:nvPr>
        </p:nvGraphicFramePr>
        <p:xfrm>
          <a:off x="520258" y="4171044"/>
          <a:ext cx="8058329" cy="175717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058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Название проблемы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0180">
                <a:tc>
                  <a:txBody>
                    <a:bodyPr/>
                    <a:lstStyle/>
                    <a:p>
                      <a:pPr marR="19304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5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Большая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трата времени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сбор информации и сведение его в единую  форму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Отсутствие унифицированных форм отчетов;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Отсутствие Гугл-форм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ru-RU" sz="15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500" b="1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500" b="1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Несвоевременная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сдача  отчетной документации.		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	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endParaRPr lang="ru-RU" sz="15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endParaRPr lang="ru-RU" sz="15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84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9" y="825353"/>
            <a:ext cx="463282" cy="901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2702" y="116512"/>
            <a:ext cx="793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3B4555"/>
                </a:solidFill>
                <a:latin typeface="Futura PT Bold" panose="020B0902020204020203" pitchFamily="34" charset="-52"/>
              </a:rPr>
              <a:t>Пирамида проблем</a:t>
            </a:r>
            <a:endParaRPr lang="ru-RU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705715" y="2497605"/>
            <a:ext cx="77325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15692" y="869145"/>
            <a:ext cx="5580444" cy="4792103"/>
            <a:chOff x="215692" y="869145"/>
            <a:chExt cx="5023229" cy="4314789"/>
          </a:xfrm>
        </p:grpSpPr>
        <p:sp>
          <p:nvSpPr>
            <p:cNvPr id="8" name="Трапеция 7">
              <a:extLst>
                <a:ext uri="{FF2B5EF4-FFF2-40B4-BE49-F238E27FC236}">
                  <a16:creationId xmlns="" xmlns:a16="http://schemas.microsoft.com/office/drawing/2014/main" id="{FEA94B5E-3ECA-46F3-8242-90F1BA3E4187}"/>
                </a:ext>
              </a:extLst>
            </p:cNvPr>
            <p:cNvSpPr/>
            <p:nvPr/>
          </p:nvSpPr>
          <p:spPr bwMode="auto">
            <a:xfrm>
              <a:off x="215692" y="3308519"/>
              <a:ext cx="5023229" cy="1875415"/>
            </a:xfrm>
            <a:prstGeom prst="trapezoid">
              <a:avLst>
                <a:gd name="adj" fmla="val 59506"/>
              </a:avLst>
            </a:prstGeom>
            <a:solidFill>
              <a:srgbClr val="0070C0">
                <a:alpha val="47843"/>
              </a:srgbClr>
            </a:solidFill>
            <a:ln w="9525" cap="flat" cmpd="sng" algn="ctr">
              <a:solidFill>
                <a:srgbClr val="0033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1308957" y="869145"/>
              <a:ext cx="2777657" cy="2346180"/>
              <a:chOff x="1308957" y="869145"/>
              <a:chExt cx="2777657" cy="2346180"/>
            </a:xfrm>
          </p:grpSpPr>
          <p:sp>
            <p:nvSpPr>
              <p:cNvPr id="7" name="Равнобедренный треугольник 6">
                <a:extLst>
                  <a:ext uri="{FF2B5EF4-FFF2-40B4-BE49-F238E27FC236}">
                    <a16:creationId xmlns="" xmlns:a16="http://schemas.microsoft.com/office/drawing/2014/main" id="{BB0E51F4-6683-486D-828A-441F28358AC4}"/>
                  </a:ext>
                </a:extLst>
              </p:cNvPr>
              <p:cNvSpPr/>
              <p:nvPr/>
            </p:nvSpPr>
            <p:spPr bwMode="auto">
              <a:xfrm>
                <a:off x="2144929" y="869145"/>
                <a:ext cx="1105715" cy="903750"/>
              </a:xfrm>
              <a:prstGeom prst="triangle">
                <a:avLst>
                  <a:gd name="adj" fmla="val 49251"/>
                </a:avLst>
              </a:prstGeom>
              <a:solidFill>
                <a:srgbClr val="327FBE">
                  <a:alpha val="21961"/>
                </a:srgbClr>
              </a:solidFill>
              <a:ln w="9525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ru-RU" sz="9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Трапеция 8">
                <a:extLst>
                  <a:ext uri="{FF2B5EF4-FFF2-40B4-BE49-F238E27FC236}">
                    <a16:creationId xmlns="" xmlns:a16="http://schemas.microsoft.com/office/drawing/2014/main" id="{59DC12A3-C1E8-4DAD-AB54-B0A685CCA0A8}"/>
                  </a:ext>
                </a:extLst>
              </p:cNvPr>
              <p:cNvSpPr/>
              <p:nvPr/>
            </p:nvSpPr>
            <p:spPr bwMode="auto">
              <a:xfrm>
                <a:off x="1308957" y="1834120"/>
                <a:ext cx="2777657" cy="1381205"/>
              </a:xfrm>
              <a:prstGeom prst="trapezoid">
                <a:avLst>
                  <a:gd name="adj" fmla="val 59506"/>
                </a:avLst>
              </a:prstGeom>
              <a:solidFill>
                <a:srgbClr val="4770B5">
                  <a:alpha val="47843"/>
                </a:srgbClr>
              </a:solidFill>
              <a:ln w="9525" cap="flat" cmpd="sng" algn="ctr">
                <a:solidFill>
                  <a:srgbClr val="0033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D45F780-F234-44EF-A0B3-176E03B021F1}"/>
              </a:ext>
            </a:extLst>
          </p:cNvPr>
          <p:cNvSpPr/>
          <p:nvPr/>
        </p:nvSpPr>
        <p:spPr>
          <a:xfrm>
            <a:off x="2926087" y="1268257"/>
            <a:ext cx="4622697" cy="569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4472C4">
                    <a:lumMod val="75000"/>
                  </a:srgbClr>
                </a:solidFill>
              </a:rPr>
              <a:t>Проблем </a:t>
            </a:r>
            <a:r>
              <a:rPr lang="ru-RU" dirty="0" smtClean="0">
                <a:solidFill>
                  <a:srgbClr val="4472C4">
                    <a:lumMod val="75000"/>
                  </a:srgbClr>
                </a:solidFill>
              </a:rPr>
              <a:t>Федерального </a:t>
            </a:r>
            <a:r>
              <a:rPr lang="ru-RU" dirty="0">
                <a:solidFill>
                  <a:srgbClr val="4472C4">
                    <a:lumMod val="75000"/>
                  </a:srgbClr>
                </a:solidFill>
              </a:rPr>
              <a:t>уровня нет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4472C4">
                    <a:lumMod val="75000"/>
                  </a:srgbClr>
                </a:solidFill>
              </a:rPr>
              <a:t>	</a:t>
            </a:r>
            <a:r>
              <a:rPr lang="ru-RU" dirty="0">
                <a:solidFill>
                  <a:prstClr val="white"/>
                </a:solidFill>
              </a:rPr>
              <a:t>		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46192284-9982-4F4F-8AB3-555BE6A785EA}"/>
              </a:ext>
            </a:extLst>
          </p:cNvPr>
          <p:cNvSpPr/>
          <p:nvPr/>
        </p:nvSpPr>
        <p:spPr>
          <a:xfrm>
            <a:off x="2929058" y="2436380"/>
            <a:ext cx="4619726" cy="7278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4472C4">
                    <a:lumMod val="75000"/>
                  </a:srgbClr>
                </a:solidFill>
              </a:rPr>
              <a:t>Проблем регионального уровня нет</a:t>
            </a:r>
            <a:endParaRPr lang="ru-RU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541FFCD0-0C73-46A9-8C88-7733FD3D7449}"/>
              </a:ext>
            </a:extLst>
          </p:cNvPr>
          <p:cNvSpPr/>
          <p:nvPr/>
        </p:nvSpPr>
        <p:spPr>
          <a:xfrm>
            <a:off x="2926087" y="3536092"/>
            <a:ext cx="5128000" cy="290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4472C4">
                  <a:lumMod val="75000"/>
                </a:srgbClr>
              </a:solidFill>
            </a:endParaRPr>
          </a:p>
          <a:p>
            <a:pPr marR="193040" algn="just">
              <a:spcBef>
                <a:spcPts val="5"/>
              </a:spcBef>
              <a:spcAft>
                <a:spcPts val="0"/>
              </a:spcAft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300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Унификация</a:t>
            </a:r>
            <a:r>
              <a:rPr lang="ru-RU" sz="1300" spc="-33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состава</a:t>
            </a:r>
            <a:r>
              <a:rPr lang="ru-RU" sz="1300" spc="-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ru-RU" sz="1300" spc="-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1300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300" spc="-1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унификация</a:t>
            </a:r>
            <a:r>
              <a:rPr lang="ru-RU" sz="1300" spc="-1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текстов</a:t>
            </a:r>
            <a:r>
              <a:rPr lang="ru-RU" sz="1300" spc="-1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документов.</a:t>
            </a:r>
          </a:p>
          <a:p>
            <a:pPr marL="71755" marR="86995" algn="just">
              <a:lnSpc>
                <a:spcPct val="115000"/>
              </a:lnSpc>
              <a:spcBef>
                <a:spcPts val="445"/>
              </a:spcBef>
              <a:spcAft>
                <a:spcPts val="0"/>
              </a:spcAft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Вводятся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сводные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</a:p>
          <a:p>
            <a:pPr marL="71755" marR="155575" algn="l">
              <a:lnSpc>
                <a:spcPct val="115000"/>
              </a:lnSpc>
              <a:spcBef>
                <a:spcPts val="470"/>
              </a:spcBef>
              <a:spcAft>
                <a:spcPts val="0"/>
              </a:spcAft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Гугл- документов</a:t>
            </a:r>
          </a:p>
          <a:p>
            <a:pPr marL="71755" marR="158750" algn="just">
              <a:lnSpc>
                <a:spcPct val="115000"/>
              </a:lnSpc>
              <a:spcBef>
                <a:spcPts val="445"/>
              </a:spcBef>
              <a:spcAft>
                <a:spcPts val="0"/>
              </a:spcAft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Понятность документов, их доступность, удобство для обработки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300" spc="-1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</a:p>
          <a:p>
            <a:pPr marL="63500" marR="429895" algn="l">
              <a:lnSpc>
                <a:spcPct val="115000"/>
              </a:lnSpc>
              <a:spcBef>
                <a:spcPts val="470"/>
              </a:spcBef>
              <a:spcAft>
                <a:spcPts val="0"/>
              </a:spcAft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а:</a:t>
            </a:r>
            <a:r>
              <a:rPr lang="ru-RU" sz="1300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упорядочению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300" spc="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документами</a:t>
            </a:r>
            <a:r>
              <a:rPr lang="ru-RU" sz="1300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отчетами через использование цифровых инструментов</a:t>
            </a:r>
          </a:p>
          <a:p>
            <a:pPr algn="l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Разработка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Гугл-форм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внесения необходимой отчетной информации.    Размещение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Гугл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 на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Гугл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диске (обеспечивает быстрый доступ).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9" y="825353"/>
            <a:ext cx="463282" cy="901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2958" y="136366"/>
            <a:ext cx="79385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3B4555"/>
                </a:solidFill>
                <a:latin typeface="Futura PT Bold" panose="020B0902020204020203" pitchFamily="34" charset="-52"/>
              </a:rPr>
              <a:t>Карта целевого состояния процесса</a:t>
            </a:r>
          </a:p>
          <a:p>
            <a:pPr algn="ctr"/>
            <a:endParaRPr lang="ru-RU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09135" y="620688"/>
            <a:ext cx="4525729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865791" y="3179699"/>
            <a:ext cx="77325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0998" y="3338091"/>
            <a:ext cx="3318420" cy="960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/>
              <a:t>ИТОГО:  </a:t>
            </a:r>
            <a:r>
              <a:rPr lang="ru-RU" sz="2100" dirty="0" smtClean="0"/>
              <a:t>190-250 </a:t>
            </a:r>
            <a:r>
              <a:rPr lang="ru-RU" sz="2100" dirty="0"/>
              <a:t>мин</a:t>
            </a:r>
            <a:r>
              <a:rPr lang="ru-RU" dirty="0"/>
              <a:t>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848344" y="4950200"/>
            <a:ext cx="4180040" cy="927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450-250=200</a:t>
            </a:r>
            <a:endParaRPr lang="ru-RU" dirty="0"/>
          </a:p>
          <a:p>
            <a:pPr algn="ctr"/>
            <a:r>
              <a:rPr lang="ru-RU" sz="2100" dirty="0">
                <a:solidFill>
                  <a:srgbClr val="C00000"/>
                </a:solidFill>
              </a:rPr>
              <a:t>ЭКОНОМИЯ </a:t>
            </a:r>
            <a:r>
              <a:rPr lang="ru-RU" sz="2100" dirty="0" smtClean="0">
                <a:solidFill>
                  <a:srgbClr val="C00000"/>
                </a:solidFill>
              </a:rPr>
              <a:t>200 </a:t>
            </a:r>
            <a:r>
              <a:rPr lang="ru-RU" sz="2100" dirty="0">
                <a:solidFill>
                  <a:srgbClr val="C00000"/>
                </a:solidFill>
              </a:rPr>
              <a:t>мин.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12958" y="1008826"/>
            <a:ext cx="7985404" cy="1556852"/>
            <a:chOff x="520258" y="1786412"/>
            <a:chExt cx="7985404" cy="155685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20258" y="1958997"/>
              <a:ext cx="369701" cy="7983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Вход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89958" y="1786412"/>
              <a:ext cx="1184620" cy="985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dirty="0">
                  <a:solidFill>
                    <a:prstClr val="black"/>
                  </a:solidFill>
                </a:rPr>
                <a:t>Разработка формы для отчетной документации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055285" y="2048975"/>
              <a:ext cx="450377" cy="8093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Выход</a:t>
              </a: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36947" y="2352733"/>
              <a:ext cx="269771" cy="155462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8452" y="2338571"/>
              <a:ext cx="269771" cy="155462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74578" y="2294483"/>
              <a:ext cx="269771" cy="155462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4197" y="2372121"/>
              <a:ext cx="269771" cy="155462"/>
            </a:xfrm>
            <a:prstGeom prst="rect">
              <a:avLst/>
            </a:prstGeom>
          </p:spPr>
        </p:pic>
        <p:sp>
          <p:nvSpPr>
            <p:cNvPr id="23" name="Прямоугольник 22"/>
            <p:cNvSpPr/>
            <p:nvPr/>
          </p:nvSpPr>
          <p:spPr>
            <a:xfrm>
              <a:off x="2379621" y="1817264"/>
              <a:ext cx="1178988" cy="98168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dirty="0">
                  <a:solidFill>
                    <a:prstClr val="black"/>
                  </a:solidFill>
                </a:rPr>
                <a:t>Передача формы для отчетной документации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904183" y="1817264"/>
              <a:ext cx="1092698" cy="102593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200" dirty="0">
                  <a:solidFill>
                    <a:prstClr val="black"/>
                  </a:solidFill>
                </a:rPr>
                <a:t>Получение информации, извлечение, сохранение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342453" y="1817264"/>
              <a:ext cx="1223748" cy="102351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black"/>
                  </a:solidFill>
                </a:rPr>
                <a:t>Проверка отчетной документации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911774" y="1817264"/>
              <a:ext cx="1115705" cy="102351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black"/>
                  </a:solidFill>
                </a:rPr>
                <a:t>Занесение в общую таблицу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88490" y="2785433"/>
              <a:ext cx="1186088" cy="5578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30-40 мин</a:t>
              </a:r>
              <a:r>
                <a:rPr lang="ru-RU" dirty="0">
                  <a:solidFill>
                    <a:prstClr val="white"/>
                  </a:solidFill>
                </a:rPr>
                <a:t>.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385898" y="2827460"/>
              <a:ext cx="1178988" cy="5158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10-20 </a:t>
              </a:r>
              <a:r>
                <a:rPr lang="ru-RU" dirty="0">
                  <a:solidFill>
                    <a:prstClr val="white"/>
                  </a:solidFill>
                </a:rPr>
                <a:t>мин.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904182" y="2871349"/>
              <a:ext cx="1092698" cy="471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100 -120мин</a:t>
              </a:r>
              <a:r>
                <a:rPr lang="ru-RU" dirty="0">
                  <a:solidFill>
                    <a:prstClr val="white"/>
                  </a:solidFill>
                </a:rPr>
                <a:t>.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342454" y="2871349"/>
              <a:ext cx="1235942" cy="471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90-140 </a:t>
              </a:r>
              <a:r>
                <a:rPr lang="ru-RU" dirty="0">
                  <a:solidFill>
                    <a:prstClr val="white"/>
                  </a:solidFill>
                </a:rPr>
                <a:t>мин.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911774" y="2858288"/>
              <a:ext cx="1115705" cy="4849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dirty="0" smtClean="0">
                  <a:solidFill>
                    <a:prstClr val="white"/>
                  </a:solidFill>
                </a:rPr>
                <a:t>90-130 </a:t>
              </a:r>
              <a:r>
                <a:rPr lang="ru-RU" dirty="0">
                  <a:solidFill>
                    <a:prstClr val="white"/>
                  </a:solidFill>
                </a:rPr>
                <a:t>мин.</a:t>
              </a:r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 flipH="1">
            <a:off x="3857663" y="824405"/>
            <a:ext cx="1293610" cy="204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038295" y="798476"/>
            <a:ext cx="1356504" cy="2044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9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9" y="825353"/>
            <a:ext cx="463282" cy="901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6612" y="232958"/>
            <a:ext cx="7938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3B4555"/>
                </a:solidFill>
                <a:latin typeface="Futura PT Bold" panose="020B0902020204020203" pitchFamily="34" charset="-52"/>
              </a:rPr>
              <a:t>План мероприятий по устранению проблем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09135" y="825353"/>
            <a:ext cx="4525729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705715" y="2497605"/>
            <a:ext cx="77325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47780"/>
              </p:ext>
            </p:extLst>
          </p:nvPr>
        </p:nvGraphicFramePr>
        <p:xfrm>
          <a:off x="447333" y="972357"/>
          <a:ext cx="8517156" cy="576901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22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245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84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18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511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№ п/п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Наименование мероприятия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Сроки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Ответственный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41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R="660400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tabLst>
                          <a:tab pos="41656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Знакомство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коллектива  и использование при обмене документацией с педагогическим коллективом </a:t>
                      </a:r>
                    </a:p>
                    <a:p>
                      <a:pPr marL="342900" marR="660400" lvl="0" indent="-342900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Гугл диска,</a:t>
                      </a:r>
                    </a:p>
                    <a:p>
                      <a:pPr marL="342900" marR="660400" lvl="0" indent="-342900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Гугл календаря, </a:t>
                      </a:r>
                    </a:p>
                    <a:p>
                      <a:pPr marL="342900" marR="660400" lvl="0" indent="-342900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Гугл формы по всем основным направлениям педагогической деятельности,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рекомендаций по формированию отчетов,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разработка образца по заполнению запрашиваемой информации,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660400" lvl="0" indent="-342900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разработка разъяснений по заполнению образца,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напоминание о сроках подготовки информации,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с 03.02. 23 по 30.03.2023г.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Титова И.Л.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4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работы всех сотрудников с разработанными Гугл-ресурсами. </a:t>
                      </a:r>
                    </a:p>
                    <a:p>
                      <a:pPr marL="342900" lvl="0" indent="-342900"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Сокращения временных затрат на работу с документами, на составление отчетов и анализа работы. </a:t>
                      </a:r>
                    </a:p>
                    <a:p>
                      <a:pPr marL="342900" lvl="0" indent="-342900"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Исключение необходимости многократного дублирования информации, ее конкретизации и корректировки. </a:t>
                      </a:r>
                    </a:p>
                    <a:p>
                      <a:pPr marL="342900" lvl="0" indent="-342900"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Сокращение числа сотрудников, вовлеченных в процесс подготовки отчетов (от исполнителя к руководителю)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30.03.23 по 30.04.2023г.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Батурина Ю.В., Зайцева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Т.А.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8486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457200" lvl="1" indent="0">
                        <a:spcBef>
                          <a:spcPts val="16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</a:t>
                      </a:r>
                      <a:r>
                        <a:rPr lang="ru-RU" sz="11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разработанных</a:t>
                      </a:r>
                      <a:r>
                        <a:rPr lang="ru-RU" sz="11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моделей</a:t>
                      </a:r>
                      <a:r>
                        <a:rPr lang="ru-RU" sz="1100" spc="-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электронного</a:t>
                      </a:r>
                      <a:r>
                        <a:rPr lang="ru-RU" sz="1100" spc="-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документооборота, отчетных форм.</a:t>
                      </a:r>
                    </a:p>
                    <a:p>
                      <a:pPr marL="742950" marR="643890" lvl="1" indent="-285750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проблемно-целевого анализа результатов, полученных в ходе реализации проекта, с целью</a:t>
                      </a:r>
                      <a:r>
                        <a:rPr lang="ru-RU" sz="1100" spc="-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соотнесения</a:t>
                      </a:r>
                      <a:r>
                        <a:rPr lang="ru-RU" sz="1100" spc="-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результатов</a:t>
                      </a:r>
                      <a:r>
                        <a:rPr lang="ru-RU" sz="1100" spc="-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11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целями</a:t>
                      </a:r>
                      <a:r>
                        <a:rPr lang="ru-RU" sz="11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проекта.</a:t>
                      </a:r>
                    </a:p>
                    <a:p>
                      <a:pPr marL="742950" lvl="1" indent="-285750">
                        <a:lnSpc>
                          <a:spcPts val="1375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Проектирование</a:t>
                      </a:r>
                      <a:r>
                        <a:rPr lang="ru-RU" sz="1100" spc="-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дальнейшей</a:t>
                      </a:r>
                      <a:r>
                        <a:rPr lang="ru-RU" sz="11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1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11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учетом</a:t>
                      </a:r>
                      <a:r>
                        <a:rPr lang="ru-RU" sz="1100" spc="-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полученных</a:t>
                      </a:r>
                      <a:r>
                        <a:rPr lang="ru-RU" sz="11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результатов.</a:t>
                      </a:r>
                    </a:p>
                    <a:p>
                      <a:pPr marL="742950" lvl="1" indent="-285750">
                        <a:spcBef>
                          <a:spcPts val="21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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Обобщение</a:t>
                      </a:r>
                      <a:r>
                        <a:rPr lang="ru-RU" sz="11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1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распространение</a:t>
                      </a:r>
                      <a:r>
                        <a:rPr lang="ru-RU" sz="11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опыта</a:t>
                      </a:r>
                      <a:r>
                        <a:rPr lang="ru-RU" sz="11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инновационной</a:t>
                      </a:r>
                      <a:r>
                        <a:rPr lang="ru-RU" sz="11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01.05.23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1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– 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15.06. 2023г</a:t>
                      </a:r>
                      <a:r>
                        <a:rPr lang="ru-RU" sz="11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Титова И.Л., Степанова Н.В.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3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9" y="825353"/>
            <a:ext cx="463282" cy="901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2702" y="221988"/>
            <a:ext cx="7938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3B4555"/>
                </a:solidFill>
                <a:latin typeface="Futura PT Bold" panose="020B0902020204020203" pitchFamily="34" charset="-52"/>
              </a:rPr>
              <a:t>Достигнутые результаты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09135" y="825353"/>
            <a:ext cx="4525729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705715" y="2497605"/>
            <a:ext cx="77325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428625" indent="-428625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7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836D1805-57B3-4E04-8411-8E76B8EB0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8570065"/>
              </p:ext>
            </p:extLst>
          </p:nvPr>
        </p:nvGraphicFramePr>
        <p:xfrm>
          <a:off x="971600" y="1275928"/>
          <a:ext cx="7322670" cy="452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83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49" y="825353"/>
            <a:ext cx="463282" cy="901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6549" y="825353"/>
            <a:ext cx="8182424" cy="9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3B4555"/>
                </a:solidFill>
                <a:latin typeface="Futura PT Bold" panose="020B0902020204020203" pitchFamily="34" charset="-52"/>
              </a:rPr>
              <a:t>Визуализация (фотографии «Было» – «Стало»)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ru-RU" sz="3078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04963" y="1347639"/>
            <a:ext cx="4525729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5E05F25-4175-4AA0-B949-6ED42AC1450F}"/>
              </a:ext>
            </a:extLst>
          </p:cNvPr>
          <p:cNvSpPr/>
          <p:nvPr/>
        </p:nvSpPr>
        <p:spPr>
          <a:xfrm>
            <a:off x="3717424" y="1589480"/>
            <a:ext cx="1540702" cy="2962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Futura PT"/>
              </a:rPr>
              <a:t>«Было»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6812" y="2027064"/>
            <a:ext cx="3121925" cy="5117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spc="38" dirty="0">
                <a:ln w="9525" cmpd="sng">
                  <a:solidFill>
                    <a:srgbClr val="4472C4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4472C4">
                      <a:alpha val="40000"/>
                    </a:srgbClr>
                  </a:glow>
                </a:effectLst>
              </a:rPr>
              <a:t>Microsoft office word </a:t>
            </a:r>
            <a:endParaRPr lang="ru-RU" sz="2400" b="1" spc="38" dirty="0">
              <a:ln w="9525" cmpd="sng">
                <a:solidFill>
                  <a:srgbClr val="4472C4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4472C4">
                    <a:alpha val="40000"/>
                  </a:srgbClr>
                </a:glo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987406"/>
            <a:ext cx="2736340" cy="3347718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522669"/>
              </p:ext>
            </p:extLst>
          </p:nvPr>
        </p:nvGraphicFramePr>
        <p:xfrm>
          <a:off x="4403738" y="3518818"/>
          <a:ext cx="4060414" cy="3146517"/>
        </p:xfrm>
        <a:graphic>
          <a:graphicData uri="http://schemas.openxmlformats.org/drawingml/2006/table">
            <a:tbl>
              <a:tblPr firstRow="1" firstCol="1" bandRow="1"/>
              <a:tblGrid>
                <a:gridCol w="205995"/>
                <a:gridCol w="791643"/>
                <a:gridCol w="2056755"/>
                <a:gridCol w="456701"/>
                <a:gridCol w="549320"/>
              </a:tblGrid>
              <a:tr h="932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курса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часов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4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Шляхина 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Вениаминовна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Изобразительное искусство как составляющая развития обучающихся в системе образования</a:t>
                      </a:r>
                      <a:r>
                        <a:rPr lang="ru-RU" sz="4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условия реализации ФГОС,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«Инфоурок» г. Смоленск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11.12.2022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1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Суетина </a:t>
                      </a:r>
                      <a:r>
                        <a:rPr lang="ru-RU" sz="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Раида</a:t>
                      </a:r>
                      <a:r>
                        <a:rPr lang="ru-RU" sz="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Джамаловна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Преподавание учебного предмета  «Физическая культура»  в условиях реализации требований ФГОС НОО»,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07.06.22-11.07.22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80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Суетина Раида Джамаловна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Коммуникации в образовании: профиль современного учителя,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«Учи.ру»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19.12.22-16.01.23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Суетина Раида Джамаловна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введения и реализации обновлённого ФГОС ООО,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педагогов»,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29.03.23-12.04.23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Суетина Раида Джамаловна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введения и реализации обновлённого ФГОС СОО,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29.03.23-12.04.23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80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Берендеева Олеся Григорьевна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Коммуникации в образовании: профиль современного учителя,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«Учи.ру»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19.12.2022-16.01.2023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Берендеева Олеся Григорьевна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введения и реализации обновлённого ФГОС ООО,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29.03-2023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12.04.2023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Берендеева Олеся Григорьевна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Особенности введения и реализации обновлённого ФГОС НОО,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15.01.2023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01.02.2023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Берендеева Олеся Григорьевна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Особенности введения и реализации обновлённого ФГОС СОО,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29.03.2023-12.04.2023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Лаврик Наталья Николаевна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введения и реализации обновлённого ФГОС ООО,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29.03-2023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12.04.2023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Лаврик Наталья Николаевна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введения и реализации обновлённого ФГОС НОО,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15.01.2023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01.02.2023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Лаврик Наталья Николаевна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введения и реализации обновлённого ФГОС СОО,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29.03.2023-12.04.2023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9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Ульрих Наталья Анатольевна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Нейропсихология детского возраста,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Ульрих Наталья Анатольевна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к школе. Нейропсихологический подход.,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1F1F1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 «Московский институт профессиональной переподготовки и повышения квалификации педагогов»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58" marR="227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472026" y="2639746"/>
            <a:ext cx="4001948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Дополнительное профессиональное образование (повышение квалификации) педагогических работников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Прохождение курсов повышения квалификации педагогами МО учителей 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физической культуры, ОБЖ, музыки,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изобразительного искусства и технологии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программам: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предмету: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16632</TotalTime>
  <Words>1727</Words>
  <Application>Microsoft Office PowerPoint</Application>
  <PresentationFormat>Экран (4:3)</PresentationFormat>
  <Paragraphs>359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30" baseType="lpstr">
      <vt:lpstr>Arial</vt:lpstr>
      <vt:lpstr>Calibri</vt:lpstr>
      <vt:lpstr>Calibri Light</vt:lpstr>
      <vt:lpstr>Futura PT</vt:lpstr>
      <vt:lpstr>Futura PT Bold</vt:lpstr>
      <vt:lpstr>Futura PT Book</vt:lpstr>
      <vt:lpstr>Futura PT Light</vt:lpstr>
      <vt:lpstr>Futura PT Medium</vt:lpstr>
      <vt:lpstr>Symbol</vt:lpstr>
      <vt:lpstr>Times New Roman</vt:lpstr>
      <vt:lpstr>Wingdings</vt:lpstr>
      <vt:lpstr>Оформление по умолчанию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«Оптимизация процесса составления отчетной документации через использование цифровых инструментов»  </vt:lpstr>
      <vt:lpstr>Паспорт проекта  «Оптимизация процесса составления отчетной документации  через использование цифровых инструментов»  </vt:lpstr>
      <vt:lpstr>Команда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проекта.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Пользователь Windows</cp:lastModifiedBy>
  <cp:revision>644</cp:revision>
  <cp:lastPrinted>2019-02-18T01:46:55Z</cp:lastPrinted>
  <dcterms:created xsi:type="dcterms:W3CDTF">2007-01-29T08:57:19Z</dcterms:created>
  <dcterms:modified xsi:type="dcterms:W3CDTF">2023-07-10T18:31:46Z</dcterms:modified>
</cp:coreProperties>
</file>